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4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3" r:id="rId2"/>
  </p:sldIdLst>
  <p:sldSz cx="6858000" cy="9144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D9A2"/>
    <a:srgbClr val="F6CE86"/>
    <a:srgbClr val="F6DE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38"/>
  </p:normalViewPr>
  <p:slideViewPr>
    <p:cSldViewPr snapToGrid="0">
      <p:cViewPr varScale="1">
        <p:scale>
          <a:sx n="81" d="100"/>
          <a:sy n="81" d="100"/>
        </p:scale>
        <p:origin x="30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C4C563-6ED3-489B-A6B5-72BDB95FB1E4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78E43-0C38-4327-B629-D9AF56056A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2561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1E30A4-DF8B-1E07-4995-A1B1D2F5B8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278F756-6450-E321-352E-6288FEF8F8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C1AD73-512E-5C7B-305A-2FEA04EB1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9022F-A7C2-A64F-B33B-866CE4E1BC4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35AD53-8D6F-C6C7-9766-B481E7022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8F1F86-02A7-E7AB-5C74-DF6646C72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B650-B91B-8C41-B8E5-F31CA231B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9753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E87144-3AD1-813C-8ADE-9AE8D1E74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B7D0133-9C50-75B3-39E8-84930F1BD1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D838D5-C283-A329-57F4-6F5288DA0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9022F-A7C2-A64F-B33B-866CE4E1BC4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C4341A-96FD-1959-F749-302448171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7B6AD5-1130-3915-5F7C-9F9B034A5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B650-B91B-8C41-B8E5-F31CA231B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40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8D3247D-8DA4-46FA-61C5-1BBFD8F79E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AB7114E-65DA-0E28-C9E7-708E0B9833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789E27-C9EA-EC7C-A32F-14DA4331A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9022F-A7C2-A64F-B33B-866CE4E1BC4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62D409-0E4F-89FA-BDA1-7FEA2D0BD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A77349-B432-F2F8-FE41-EEE9CA213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B650-B91B-8C41-B8E5-F31CA231B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155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543AA9-D325-BF4D-825A-9844F1894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C780DB-E137-7F89-8F90-3F6FA18BA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353038-72A0-3FA8-8C05-EEEE6544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9022F-A7C2-A64F-B33B-866CE4E1BC4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E74C52-F72E-0B89-45D1-11385B1A0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56D1E8-497F-5BF5-5F00-5FDF994E5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B650-B91B-8C41-B8E5-F31CA231B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781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72861B-4B2F-E72F-3A40-CB2870830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A056FE5-FF1B-17E1-F196-E3690ADB7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27EC95-CAFA-FE94-5057-08CBCAC7E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9022F-A7C2-A64F-B33B-866CE4E1BC4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6EE77F-23F6-AAF3-B6AE-2FF8C3CB6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14AEAB-7D68-1539-A9DF-D6C8119E5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B650-B91B-8C41-B8E5-F31CA231B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78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E78D1E-0949-F83C-578D-488A22427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096D35-4B93-26E4-9D36-0730B9D8FD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DE234E5-3BED-AD35-E80B-BD91720494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C419B0-7489-7080-8726-E75A42B8F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9022F-A7C2-A64F-B33B-866CE4E1BC4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704D110-8A48-A29B-4688-C6E7AA8C2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E7BC6C8-FDF8-75BE-1E33-6D149B732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B650-B91B-8C41-B8E5-F31CA231B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956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57ED86-D224-B01F-7EB2-F1B34DD3D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4E483A-0E3E-C57E-2F96-52F17DBB8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91BA13-A685-DD6E-DD2D-E8414980F6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775F7A1-E7A3-1A65-0E7C-06A726491E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48E8DD-4184-BFD9-C356-4A41130748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31BB68F-7A80-B2C3-3960-7AA1E4E5B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9022F-A7C2-A64F-B33B-866CE4E1BC4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7BEFE81-149A-C5D7-D706-5B6243142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0B4D647-0CDF-3DF7-8DA1-F04580D38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B650-B91B-8C41-B8E5-F31CA231B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732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9665C8-BE8D-488D-64A4-FDEC632B5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CBA81AF-159A-DA88-DFD0-B946B21DC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9022F-A7C2-A64F-B33B-866CE4E1BC4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1BF6E95-26B2-2A79-0F09-8CB406CEF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E281A2C-F51A-CEF8-F1BD-47938AC9F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B650-B91B-8C41-B8E5-F31CA231B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1104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6AD2360-F450-B15C-1328-8D23CE238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9022F-A7C2-A64F-B33B-866CE4E1BC4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CDD95FB-2E67-22DA-5BD3-C26AAAF4F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187D300-91F8-A759-EC7D-557D06C9B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B650-B91B-8C41-B8E5-F31CA231B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876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59FEC7-2F16-57DC-C933-8911520FF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589675-4A3F-59D8-390A-E747833A1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3AEDAFC-A9E4-4138-FA99-6C1ABC82C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C1B1F4A-A13A-BABA-9653-3231C98F1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9022F-A7C2-A64F-B33B-866CE4E1BC4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6F210F1-AC6E-59E5-FB1E-63466895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9095A9B-6CAD-DD85-B03B-2F05B2735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B650-B91B-8C41-B8E5-F31CA231B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2922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137DED-C04E-84C0-6414-4315036D7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81A3071-BE43-0EA5-984D-012F4F13DE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5906F1E-6970-82AE-5022-4E14753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37368F-17DA-DEE2-50C5-B3AC7C343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9022F-A7C2-A64F-B33B-866CE4E1BC4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FA1DD6-32C2-1621-F1C3-D76B78B06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117763-3A98-B0EF-CC17-5D72C5504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B650-B91B-8C41-B8E5-F31CA231B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3003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170D2DA-1A1C-AC37-8380-1B04EFCB6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B10ACC-EA9A-6EBF-6307-53396DE72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3B0788-A661-D0A7-2CEA-5F21743CE2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19022F-A7C2-A64F-B33B-866CE4E1BC4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C93F5C-9EA3-5D48-CD04-FBA1E7D0B0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CF2EAC-86F7-6E12-7203-942C7A82F6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06B650-B91B-8C41-B8E5-F31CA231B7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4686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mailto:pienkowski.c@chu-toulouse.fr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merciermilesi.c@chu-toulouse.fr" TargetMode="Externa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47C9D7F2-93A3-4CC4-9E19-1A368D0E58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6858000" cy="9440286"/>
          </a:xfrm>
          <a:prstGeom prst="rect">
            <a:avLst/>
          </a:prstGeom>
        </p:spPr>
      </p:pic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3524F6B-7BBD-4A29-8C91-64D87D39612C}"/>
              </a:ext>
            </a:extLst>
          </p:cNvPr>
          <p:cNvSpPr/>
          <p:nvPr/>
        </p:nvSpPr>
        <p:spPr>
          <a:xfrm>
            <a:off x="308631" y="114301"/>
            <a:ext cx="1346762" cy="2545772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ln>
            <a:solidFill>
              <a:srgbClr val="3C728B">
                <a:alpha val="19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2A027DB-4AD6-4C2B-A4CC-7DE77797AE82}"/>
              </a:ext>
            </a:extLst>
          </p:cNvPr>
          <p:cNvSpPr txBox="1"/>
          <p:nvPr/>
        </p:nvSpPr>
        <p:spPr>
          <a:xfrm>
            <a:off x="2846498" y="296347"/>
            <a:ext cx="290237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DA7E32"/>
                </a:solidFill>
              </a:rPr>
              <a:t>11</a:t>
            </a:r>
            <a:r>
              <a:rPr lang="fr-FR" sz="2400" b="1" baseline="30000" dirty="0">
                <a:solidFill>
                  <a:srgbClr val="DA7E32"/>
                </a:solidFill>
              </a:rPr>
              <a:t>e</a:t>
            </a:r>
            <a:r>
              <a:rPr lang="fr-FR" sz="2400" b="1" dirty="0">
                <a:solidFill>
                  <a:srgbClr val="DA7E32"/>
                </a:solidFill>
              </a:rPr>
              <a:t> Rencontre</a:t>
            </a:r>
          </a:p>
          <a:p>
            <a:r>
              <a:rPr lang="fr-FR" sz="2400" dirty="0">
                <a:solidFill>
                  <a:srgbClr val="3C728B"/>
                </a:solidFill>
              </a:rPr>
              <a:t>de </a:t>
            </a:r>
            <a:r>
              <a:rPr lang="fr-FR" sz="2400" b="1" dirty="0">
                <a:solidFill>
                  <a:srgbClr val="3C728B"/>
                </a:solidFill>
              </a:rPr>
              <a:t>Gynécologie Enfants Adolescentes</a:t>
            </a:r>
          </a:p>
          <a:p>
            <a:r>
              <a:rPr lang="fr-FR" sz="2000" dirty="0">
                <a:solidFill>
                  <a:srgbClr val="DA7E32"/>
                </a:solidFill>
              </a:rPr>
              <a:t>en </a:t>
            </a:r>
            <a:r>
              <a:rPr lang="fr-FR" sz="2000" b="1" dirty="0">
                <a:solidFill>
                  <a:srgbClr val="DA7E32"/>
                </a:solidFill>
              </a:rPr>
              <a:t>Occitanie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9E1C79AB-5299-4A35-A87A-A6D8B5A30567}"/>
              </a:ext>
            </a:extLst>
          </p:cNvPr>
          <p:cNvSpPr/>
          <p:nvPr/>
        </p:nvSpPr>
        <p:spPr>
          <a:xfrm>
            <a:off x="2689708" y="2197795"/>
            <a:ext cx="3059164" cy="462278"/>
          </a:xfrm>
          <a:prstGeom prst="roundRect">
            <a:avLst/>
          </a:prstGeom>
          <a:solidFill>
            <a:srgbClr val="DF904C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Vendredi 16 octobre 2026</a:t>
            </a:r>
          </a:p>
        </p:txBody>
      </p:sp>
      <p:pic>
        <p:nvPicPr>
          <p:cNvPr id="10" name="Espace réservé du contenu 7">
            <a:extLst>
              <a:ext uri="{FF2B5EF4-FFF2-40B4-BE49-F238E27FC236}">
                <a16:creationId xmlns:a16="http://schemas.microsoft.com/office/drawing/2014/main" id="{004D61D9-3F94-44C2-B069-CDEB0C9162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848" y="8325569"/>
            <a:ext cx="1109545" cy="403017"/>
          </a:xfrm>
          <a:prstGeom prst="rect">
            <a:avLst/>
          </a:prstGeom>
          <a:ln>
            <a:noFill/>
          </a:ln>
        </p:spPr>
      </p:pic>
      <p:pic>
        <p:nvPicPr>
          <p:cNvPr id="11" name="object 49">
            <a:extLst>
              <a:ext uri="{FF2B5EF4-FFF2-40B4-BE49-F238E27FC236}">
                <a16:creationId xmlns:a16="http://schemas.microsoft.com/office/drawing/2014/main" id="{F6FF63A3-F06B-44F6-9791-FCD09C702AB8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28702" y="8167656"/>
            <a:ext cx="989719" cy="67999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C68D6FB-FE81-4A0B-8562-AA3E44472DDA}"/>
              </a:ext>
            </a:extLst>
          </p:cNvPr>
          <p:cNvSpPr/>
          <p:nvPr/>
        </p:nvSpPr>
        <p:spPr>
          <a:xfrm>
            <a:off x="795520" y="3053417"/>
            <a:ext cx="5440240" cy="4905096"/>
          </a:xfrm>
          <a:prstGeom prst="rect">
            <a:avLst/>
          </a:prstGeom>
          <a:solidFill>
            <a:schemeClr val="bg1"/>
          </a:solidFill>
          <a:ln>
            <a:solidFill>
              <a:srgbClr val="3C728B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49860" algn="ctr">
              <a:lnSpc>
                <a:spcPct val="100000"/>
              </a:lnSpc>
              <a:spcBef>
                <a:spcPts val="5"/>
              </a:spcBef>
            </a:pPr>
            <a:r>
              <a:rPr lang="fr-FR" sz="1600" b="1" spc="-40" dirty="0">
                <a:solidFill>
                  <a:srgbClr val="3C728B"/>
                </a:solidFill>
                <a:cs typeface="Arial MT"/>
              </a:rPr>
              <a:t>BULLETIN</a:t>
            </a:r>
            <a:r>
              <a:rPr lang="fr-FR" sz="1600" b="1" spc="-30" dirty="0">
                <a:solidFill>
                  <a:srgbClr val="3C728B"/>
                </a:solidFill>
                <a:cs typeface="Arial MT"/>
              </a:rPr>
              <a:t> </a:t>
            </a:r>
            <a:r>
              <a:rPr lang="fr-FR" sz="1600" b="1" spc="-10" dirty="0">
                <a:solidFill>
                  <a:srgbClr val="3C728B"/>
                </a:solidFill>
                <a:cs typeface="Arial MT"/>
              </a:rPr>
              <a:t>D’INSCRIPTION</a:t>
            </a:r>
            <a:endParaRPr lang="fr-FR" sz="1600" b="1" dirty="0">
              <a:solidFill>
                <a:srgbClr val="3C728B"/>
              </a:solidFill>
              <a:cs typeface="Arial MT"/>
            </a:endParaRPr>
          </a:p>
          <a:p>
            <a:pPr algn="ctr">
              <a:lnSpc>
                <a:spcPct val="100000"/>
              </a:lnSpc>
              <a:spcBef>
                <a:spcPts val="1120"/>
              </a:spcBef>
            </a:pPr>
            <a:r>
              <a:rPr lang="fr-FR" sz="1200" b="1" i="1" spc="-10" dirty="0">
                <a:solidFill>
                  <a:srgbClr val="5B5047"/>
                </a:solidFill>
                <a:cs typeface="Arial"/>
              </a:rPr>
              <a:t>Inscription</a:t>
            </a:r>
            <a:r>
              <a:rPr lang="fr-FR" sz="1200" b="1" i="1" spc="-15" dirty="0">
                <a:solidFill>
                  <a:srgbClr val="5B5047"/>
                </a:solidFill>
                <a:cs typeface="Arial"/>
              </a:rPr>
              <a:t> gratuite</a:t>
            </a:r>
            <a:r>
              <a:rPr lang="fr-FR" sz="1200" b="1" i="1" spc="-55" dirty="0">
                <a:solidFill>
                  <a:srgbClr val="5B5047"/>
                </a:solidFill>
                <a:cs typeface="Arial"/>
              </a:rPr>
              <a:t> </a:t>
            </a:r>
            <a:r>
              <a:rPr lang="fr-FR" sz="1200" b="1" i="1" spc="-55">
                <a:solidFill>
                  <a:srgbClr val="5B5047"/>
                </a:solidFill>
                <a:cs typeface="Arial"/>
              </a:rPr>
              <a:t>(Invité)</a:t>
            </a:r>
            <a:endParaRPr lang="fr-FR" sz="1200" i="1" dirty="0">
              <a:solidFill>
                <a:srgbClr val="5B5047"/>
              </a:solidFill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lang="fr-FR" sz="1000" dirty="0">
              <a:solidFill>
                <a:srgbClr val="DF904C"/>
              </a:solidFill>
              <a:cs typeface="Arial"/>
            </a:endParaRPr>
          </a:p>
          <a:p>
            <a:pPr marL="149860">
              <a:lnSpc>
                <a:spcPct val="100000"/>
              </a:lnSpc>
              <a:spcBef>
                <a:spcPts val="5"/>
              </a:spcBef>
            </a:pPr>
            <a:r>
              <a:rPr lang="fr-FR" sz="1200" b="1" dirty="0">
                <a:solidFill>
                  <a:srgbClr val="DA7E32"/>
                </a:solidFill>
                <a:cs typeface="Arial"/>
              </a:rPr>
              <a:t>Gratuit</a:t>
            </a:r>
            <a:r>
              <a:rPr lang="fr-FR" sz="1200" b="1" spc="-25" dirty="0">
                <a:solidFill>
                  <a:srgbClr val="DA7E32"/>
                </a:solidFill>
                <a:cs typeface="Arial"/>
              </a:rPr>
              <a:t> </a:t>
            </a:r>
            <a:r>
              <a:rPr lang="fr-FR" sz="1200" b="1" dirty="0">
                <a:solidFill>
                  <a:srgbClr val="DA7E32"/>
                </a:solidFill>
                <a:cs typeface="Arial"/>
              </a:rPr>
              <a:t>pour</a:t>
            </a:r>
            <a:r>
              <a:rPr lang="fr-FR" sz="1200" b="1" spc="-25" dirty="0">
                <a:solidFill>
                  <a:srgbClr val="DA7E32"/>
                </a:solidFill>
                <a:cs typeface="Arial"/>
              </a:rPr>
              <a:t> </a:t>
            </a:r>
            <a:r>
              <a:rPr lang="fr-FR" sz="1200" b="1" spc="-50" dirty="0">
                <a:solidFill>
                  <a:srgbClr val="DA7E32"/>
                </a:solidFill>
                <a:cs typeface="Arial"/>
              </a:rPr>
              <a:t>:</a:t>
            </a:r>
            <a:endParaRPr lang="fr-FR" sz="1200" dirty="0">
              <a:solidFill>
                <a:srgbClr val="DA7E32"/>
              </a:solidFill>
              <a:cs typeface="Arial"/>
            </a:endParaRPr>
          </a:p>
          <a:p>
            <a:pPr marL="233045" indent="-83185">
              <a:lnSpc>
                <a:spcPct val="100000"/>
              </a:lnSpc>
              <a:buChar char="•"/>
              <a:tabLst>
                <a:tab pos="233045" algn="l"/>
              </a:tabLst>
            </a:pPr>
            <a:r>
              <a:rPr lang="fr-FR" sz="1200" b="1" spc="-40" dirty="0">
                <a:solidFill>
                  <a:srgbClr val="3C728B"/>
                </a:solidFill>
                <a:cs typeface="Arial"/>
              </a:rPr>
              <a:t>les</a:t>
            </a:r>
            <a:r>
              <a:rPr lang="fr-FR" sz="1200" b="1" spc="-25" dirty="0">
                <a:solidFill>
                  <a:srgbClr val="3C728B"/>
                </a:solidFill>
                <a:cs typeface="Arial"/>
              </a:rPr>
              <a:t> </a:t>
            </a:r>
            <a:r>
              <a:rPr lang="fr-FR" sz="1200" b="1" spc="-10" dirty="0">
                <a:solidFill>
                  <a:srgbClr val="3C728B"/>
                </a:solidFill>
                <a:cs typeface="Arial"/>
              </a:rPr>
              <a:t>internes</a:t>
            </a:r>
            <a:r>
              <a:rPr lang="fr-FR" sz="1200" b="1" spc="-25" dirty="0">
                <a:solidFill>
                  <a:srgbClr val="3C728B"/>
                </a:solidFill>
                <a:cs typeface="Arial"/>
              </a:rPr>
              <a:t> </a:t>
            </a:r>
            <a:r>
              <a:rPr lang="fr-FR" sz="1200" b="1" dirty="0">
                <a:solidFill>
                  <a:srgbClr val="3C728B"/>
                </a:solidFill>
                <a:cs typeface="Arial"/>
              </a:rPr>
              <a:t>et</a:t>
            </a:r>
            <a:r>
              <a:rPr lang="fr-FR" sz="1200" b="1" spc="-25" dirty="0">
                <a:solidFill>
                  <a:srgbClr val="3C728B"/>
                </a:solidFill>
                <a:cs typeface="Arial"/>
              </a:rPr>
              <a:t> </a:t>
            </a:r>
            <a:r>
              <a:rPr lang="fr-FR" sz="1200" b="1" spc="-10" dirty="0">
                <a:solidFill>
                  <a:srgbClr val="3C728B"/>
                </a:solidFill>
                <a:cs typeface="Arial"/>
              </a:rPr>
              <a:t>étudiants</a:t>
            </a:r>
            <a:r>
              <a:rPr lang="fr-FR" sz="1200" b="1" spc="-20" dirty="0">
                <a:solidFill>
                  <a:srgbClr val="3C728B"/>
                </a:solidFill>
                <a:cs typeface="Arial"/>
              </a:rPr>
              <a:t> </a:t>
            </a:r>
            <a:r>
              <a:rPr lang="fr-FR" sz="1200" b="1" dirty="0">
                <a:solidFill>
                  <a:srgbClr val="3C728B"/>
                </a:solidFill>
                <a:cs typeface="Arial"/>
              </a:rPr>
              <a:t>DIU </a:t>
            </a:r>
            <a:r>
              <a:rPr lang="fr-FR" sz="1200" dirty="0">
                <a:solidFill>
                  <a:srgbClr val="3C728B"/>
                </a:solidFill>
                <a:cs typeface="Arial MT"/>
              </a:rPr>
              <a:t>(DIU</a:t>
            </a:r>
            <a:r>
              <a:rPr lang="fr-FR" sz="1200" spc="5" dirty="0">
                <a:solidFill>
                  <a:srgbClr val="3C728B"/>
                </a:solidFill>
                <a:cs typeface="Arial MT"/>
              </a:rPr>
              <a:t> </a:t>
            </a:r>
            <a:r>
              <a:rPr lang="fr-FR" sz="1200" spc="-55" dirty="0" err="1">
                <a:solidFill>
                  <a:srgbClr val="3C728B"/>
                </a:solidFill>
                <a:cs typeface="Arial MT"/>
              </a:rPr>
              <a:t>GEA</a:t>
            </a:r>
            <a:r>
              <a:rPr lang="fr-FR" sz="1200" dirty="0">
                <a:solidFill>
                  <a:srgbClr val="3C728B"/>
                </a:solidFill>
                <a:cs typeface="Arial MT"/>
              </a:rPr>
              <a:t> et</a:t>
            </a:r>
            <a:r>
              <a:rPr lang="fr-FR" sz="1200" spc="5" dirty="0">
                <a:solidFill>
                  <a:srgbClr val="3C728B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3C728B"/>
                </a:solidFill>
                <a:cs typeface="Arial MT"/>
              </a:rPr>
              <a:t>DU Santé</a:t>
            </a:r>
            <a:r>
              <a:rPr lang="fr-FR" sz="1200" spc="5" dirty="0">
                <a:solidFill>
                  <a:srgbClr val="3C728B"/>
                </a:solidFill>
                <a:cs typeface="Arial MT"/>
              </a:rPr>
              <a:t> </a:t>
            </a:r>
            <a:r>
              <a:rPr lang="fr-FR" sz="1200" spc="-10" dirty="0">
                <a:solidFill>
                  <a:srgbClr val="3C728B"/>
                </a:solidFill>
                <a:cs typeface="Arial MT"/>
              </a:rPr>
              <a:t>Génésique),</a:t>
            </a:r>
            <a:endParaRPr lang="fr-FR" sz="1200" dirty="0">
              <a:solidFill>
                <a:srgbClr val="3C728B"/>
              </a:solidFill>
              <a:cs typeface="Arial MT"/>
            </a:endParaRPr>
          </a:p>
          <a:p>
            <a:pPr marL="233045" indent="-83185">
              <a:lnSpc>
                <a:spcPct val="100000"/>
              </a:lnSpc>
              <a:buChar char="•"/>
              <a:tabLst>
                <a:tab pos="233045" algn="l"/>
              </a:tabLst>
            </a:pPr>
            <a:r>
              <a:rPr lang="fr-FR" sz="1200" b="1" dirty="0">
                <a:solidFill>
                  <a:srgbClr val="3C728B"/>
                </a:solidFill>
                <a:cs typeface="Arial"/>
              </a:rPr>
              <a:t>pour</a:t>
            </a:r>
            <a:r>
              <a:rPr lang="fr-FR" sz="1200" b="1" spc="-30" dirty="0">
                <a:solidFill>
                  <a:srgbClr val="3C728B"/>
                </a:solidFill>
                <a:cs typeface="Arial"/>
              </a:rPr>
              <a:t> </a:t>
            </a:r>
            <a:r>
              <a:rPr lang="fr-FR" sz="1200" b="1" spc="-40" dirty="0">
                <a:solidFill>
                  <a:srgbClr val="3C728B"/>
                </a:solidFill>
                <a:cs typeface="Arial"/>
              </a:rPr>
              <a:t>les</a:t>
            </a:r>
            <a:r>
              <a:rPr lang="fr-FR" sz="1200" b="1" spc="-25" dirty="0">
                <a:solidFill>
                  <a:srgbClr val="3C728B"/>
                </a:solidFill>
                <a:cs typeface="Arial"/>
              </a:rPr>
              <a:t> </a:t>
            </a:r>
            <a:r>
              <a:rPr lang="fr-FR" sz="1200" b="1" spc="-10" dirty="0">
                <a:solidFill>
                  <a:srgbClr val="3C728B"/>
                </a:solidFill>
                <a:cs typeface="Arial"/>
              </a:rPr>
              <a:t>infirmières</a:t>
            </a:r>
            <a:r>
              <a:rPr lang="fr-FR" sz="1200" b="1" spc="-30" dirty="0">
                <a:solidFill>
                  <a:srgbClr val="3C728B"/>
                </a:solidFill>
                <a:cs typeface="Arial"/>
              </a:rPr>
              <a:t> </a:t>
            </a:r>
            <a:r>
              <a:rPr lang="fr-FR" sz="1200" b="1" dirty="0">
                <a:solidFill>
                  <a:srgbClr val="3C728B"/>
                </a:solidFill>
                <a:cs typeface="Arial"/>
              </a:rPr>
              <a:t>de</a:t>
            </a:r>
            <a:r>
              <a:rPr lang="fr-FR" sz="1200" b="1" spc="-25" dirty="0">
                <a:solidFill>
                  <a:srgbClr val="3C728B"/>
                </a:solidFill>
                <a:cs typeface="Arial"/>
              </a:rPr>
              <a:t> </a:t>
            </a:r>
            <a:r>
              <a:rPr lang="fr-FR" sz="1200" b="1" dirty="0">
                <a:solidFill>
                  <a:srgbClr val="3C728B"/>
                </a:solidFill>
                <a:cs typeface="Arial"/>
              </a:rPr>
              <a:t>l’Hôpital</a:t>
            </a:r>
            <a:r>
              <a:rPr lang="fr-FR" sz="1200" b="1" spc="-25" dirty="0">
                <a:solidFill>
                  <a:srgbClr val="3C728B"/>
                </a:solidFill>
                <a:cs typeface="Arial"/>
              </a:rPr>
              <a:t> </a:t>
            </a:r>
            <a:r>
              <a:rPr lang="fr-FR" sz="1200" b="1" spc="-40" dirty="0">
                <a:solidFill>
                  <a:srgbClr val="3C728B"/>
                </a:solidFill>
                <a:cs typeface="Arial"/>
              </a:rPr>
              <a:t>des</a:t>
            </a:r>
            <a:r>
              <a:rPr lang="fr-FR" sz="1200" b="1" spc="-30" dirty="0">
                <a:solidFill>
                  <a:srgbClr val="3C728B"/>
                </a:solidFill>
                <a:cs typeface="Arial"/>
              </a:rPr>
              <a:t> </a:t>
            </a:r>
            <a:r>
              <a:rPr lang="fr-FR" sz="1200" b="1" spc="-10" dirty="0">
                <a:solidFill>
                  <a:srgbClr val="3C728B"/>
                </a:solidFill>
                <a:cs typeface="Arial"/>
              </a:rPr>
              <a:t>enfants</a:t>
            </a:r>
            <a:endParaRPr lang="fr-FR" sz="1200" dirty="0">
              <a:solidFill>
                <a:srgbClr val="3C728B"/>
              </a:solidFill>
              <a:cs typeface="Arial"/>
            </a:endParaRPr>
          </a:p>
          <a:p>
            <a:pPr marL="233045" indent="-83185">
              <a:lnSpc>
                <a:spcPct val="100000"/>
              </a:lnSpc>
              <a:buChar char="•"/>
              <a:tabLst>
                <a:tab pos="233045" algn="l"/>
              </a:tabLst>
            </a:pPr>
            <a:r>
              <a:rPr lang="fr-FR" sz="1200" b="1" spc="-40" dirty="0">
                <a:solidFill>
                  <a:srgbClr val="3C728B"/>
                </a:solidFill>
                <a:cs typeface="Arial"/>
              </a:rPr>
              <a:t>les</a:t>
            </a:r>
            <a:r>
              <a:rPr lang="fr-FR" sz="1200" b="1" spc="-25" dirty="0">
                <a:solidFill>
                  <a:srgbClr val="3C728B"/>
                </a:solidFill>
                <a:cs typeface="Arial"/>
              </a:rPr>
              <a:t> </a:t>
            </a:r>
            <a:r>
              <a:rPr lang="fr-FR" sz="1200" b="1" spc="-45" dirty="0">
                <a:solidFill>
                  <a:srgbClr val="3C728B"/>
                </a:solidFill>
                <a:cs typeface="Arial"/>
              </a:rPr>
              <a:t>sages</a:t>
            </a:r>
            <a:r>
              <a:rPr lang="fr-FR" sz="1200" b="1" spc="-25" dirty="0">
                <a:solidFill>
                  <a:srgbClr val="3C728B"/>
                </a:solidFill>
                <a:cs typeface="Arial"/>
              </a:rPr>
              <a:t> </a:t>
            </a:r>
            <a:r>
              <a:rPr lang="fr-FR" sz="1200" b="1" spc="-10" dirty="0">
                <a:solidFill>
                  <a:srgbClr val="3C728B"/>
                </a:solidFill>
                <a:cs typeface="Arial"/>
              </a:rPr>
              <a:t>femmes</a:t>
            </a:r>
            <a:r>
              <a:rPr lang="fr-FR" sz="1200" b="1" spc="-25" dirty="0">
                <a:solidFill>
                  <a:srgbClr val="3C728B"/>
                </a:solidFill>
                <a:cs typeface="Arial"/>
              </a:rPr>
              <a:t> </a:t>
            </a:r>
            <a:r>
              <a:rPr lang="fr-FR" sz="1200" b="1" dirty="0">
                <a:solidFill>
                  <a:srgbClr val="3C728B"/>
                </a:solidFill>
                <a:cs typeface="Arial"/>
              </a:rPr>
              <a:t>en</a:t>
            </a:r>
            <a:r>
              <a:rPr lang="fr-FR" sz="1200" b="1" spc="-20" dirty="0">
                <a:solidFill>
                  <a:srgbClr val="3C728B"/>
                </a:solidFill>
                <a:cs typeface="Arial"/>
              </a:rPr>
              <a:t> </a:t>
            </a:r>
            <a:r>
              <a:rPr lang="fr-FR" sz="1200" b="1" spc="-10" dirty="0">
                <a:solidFill>
                  <a:srgbClr val="3C728B"/>
                </a:solidFill>
                <a:cs typeface="Arial"/>
              </a:rPr>
              <a:t>formation.</a:t>
            </a:r>
            <a:endParaRPr lang="fr-FR" sz="1200" dirty="0">
              <a:solidFill>
                <a:srgbClr val="3C728B"/>
              </a:solidFill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lang="fr-FR" sz="1200" dirty="0">
              <a:cs typeface="Arial"/>
            </a:endParaRPr>
          </a:p>
          <a:p>
            <a:pPr marL="149860">
              <a:lnSpc>
                <a:spcPct val="100000"/>
              </a:lnSpc>
              <a:spcBef>
                <a:spcPts val="5"/>
              </a:spcBef>
            </a:pPr>
            <a:r>
              <a:rPr lang="fr-FR" sz="1200" b="1" spc="-20" dirty="0">
                <a:solidFill>
                  <a:srgbClr val="DA7E32"/>
                </a:solidFill>
                <a:cs typeface="Arial"/>
              </a:rPr>
              <a:t>Renvoyer</a:t>
            </a:r>
            <a:r>
              <a:rPr lang="fr-FR" sz="1200" b="1" spc="-15" dirty="0">
                <a:solidFill>
                  <a:srgbClr val="DA7E32"/>
                </a:solidFill>
                <a:cs typeface="Arial"/>
              </a:rPr>
              <a:t> </a:t>
            </a:r>
            <a:r>
              <a:rPr lang="fr-FR" sz="1200" b="1" dirty="0">
                <a:solidFill>
                  <a:srgbClr val="DA7E32"/>
                </a:solidFill>
                <a:cs typeface="Arial"/>
              </a:rPr>
              <a:t>le</a:t>
            </a:r>
            <a:r>
              <a:rPr lang="fr-FR" sz="1200" b="1" spc="-10" dirty="0">
                <a:solidFill>
                  <a:srgbClr val="DA7E32"/>
                </a:solidFill>
                <a:cs typeface="Arial"/>
              </a:rPr>
              <a:t> </a:t>
            </a:r>
            <a:r>
              <a:rPr lang="fr-FR" sz="1200" b="1" dirty="0">
                <a:solidFill>
                  <a:srgbClr val="DA7E32"/>
                </a:solidFill>
                <a:cs typeface="Arial"/>
              </a:rPr>
              <a:t>bulletin</a:t>
            </a:r>
            <a:r>
              <a:rPr lang="fr-FR" sz="1200" b="1" spc="-10" dirty="0">
                <a:solidFill>
                  <a:srgbClr val="DA7E32"/>
                </a:solidFill>
                <a:cs typeface="Arial"/>
              </a:rPr>
              <a:t> d’inscription </a:t>
            </a:r>
            <a:r>
              <a:rPr lang="fr-FR" sz="1200" b="1" spc="-25" dirty="0">
                <a:solidFill>
                  <a:srgbClr val="DA7E32"/>
                </a:solidFill>
                <a:cs typeface="Arial"/>
              </a:rPr>
              <a:t>SVP</a:t>
            </a:r>
            <a:endParaRPr lang="fr-FR" sz="1200" dirty="0">
              <a:solidFill>
                <a:srgbClr val="DA7E32"/>
              </a:solidFill>
              <a:cs typeface="Arial"/>
            </a:endParaRPr>
          </a:p>
          <a:p>
            <a:pPr marL="149860">
              <a:lnSpc>
                <a:spcPct val="100000"/>
              </a:lnSpc>
              <a:spcBef>
                <a:spcPts val="580"/>
              </a:spcBef>
            </a:pPr>
            <a:r>
              <a:rPr lang="fr-FR" sz="1200" spc="50" dirty="0">
                <a:solidFill>
                  <a:srgbClr val="3C728B"/>
                </a:solidFill>
                <a:cs typeface="Arial MT"/>
              </a:rPr>
              <a:t>NOM/</a:t>
            </a:r>
            <a:r>
              <a:rPr lang="fr-FR" sz="1200" spc="60" dirty="0">
                <a:solidFill>
                  <a:srgbClr val="3C728B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3C728B"/>
                </a:solidFill>
                <a:cs typeface="Arial MT"/>
              </a:rPr>
              <a:t>Prénom</a:t>
            </a:r>
            <a:r>
              <a:rPr lang="fr-FR" sz="1200" spc="-40" dirty="0">
                <a:solidFill>
                  <a:srgbClr val="3C728B"/>
                </a:solidFill>
                <a:cs typeface="Arial MT"/>
              </a:rPr>
              <a:t> </a:t>
            </a:r>
            <a:r>
              <a:rPr lang="fr-FR" sz="1200" spc="-25" dirty="0">
                <a:solidFill>
                  <a:srgbClr val="3C728B"/>
                </a:solidFill>
                <a:cs typeface="Arial MT"/>
              </a:rPr>
              <a:t>.................................................................................................</a:t>
            </a:r>
            <a:endParaRPr lang="fr-FR" sz="1200" dirty="0">
              <a:solidFill>
                <a:srgbClr val="3C728B"/>
              </a:solidFill>
              <a:cs typeface="Arial MT"/>
            </a:endParaRPr>
          </a:p>
          <a:p>
            <a:pPr marL="149860">
              <a:lnSpc>
                <a:spcPct val="100000"/>
              </a:lnSpc>
              <a:spcBef>
                <a:spcPts val="300"/>
              </a:spcBef>
            </a:pPr>
            <a:r>
              <a:rPr lang="fr-FR" sz="1200" spc="-40" dirty="0">
                <a:solidFill>
                  <a:srgbClr val="3C728B"/>
                </a:solidFill>
                <a:cs typeface="Arial MT"/>
              </a:rPr>
              <a:t>Tél</a:t>
            </a:r>
            <a:r>
              <a:rPr lang="fr-FR" sz="1200" spc="-70" dirty="0">
                <a:solidFill>
                  <a:srgbClr val="3C728B"/>
                </a:solidFill>
                <a:cs typeface="Arial MT"/>
              </a:rPr>
              <a:t> </a:t>
            </a:r>
            <a:r>
              <a:rPr lang="fr-FR" sz="1200" spc="-20" dirty="0">
                <a:solidFill>
                  <a:srgbClr val="3C728B"/>
                </a:solidFill>
                <a:cs typeface="Arial MT"/>
              </a:rPr>
              <a:t>.......................................................................................................................</a:t>
            </a:r>
            <a:endParaRPr lang="fr-FR" sz="1200" dirty="0">
              <a:solidFill>
                <a:srgbClr val="3C728B"/>
              </a:solidFill>
              <a:cs typeface="Arial MT"/>
            </a:endParaRPr>
          </a:p>
          <a:p>
            <a:pPr marL="149860">
              <a:lnSpc>
                <a:spcPct val="100000"/>
              </a:lnSpc>
              <a:spcBef>
                <a:spcPts val="300"/>
              </a:spcBef>
            </a:pPr>
            <a:r>
              <a:rPr lang="fr-FR" sz="1200" spc="-20" dirty="0">
                <a:solidFill>
                  <a:srgbClr val="3C728B"/>
                </a:solidFill>
                <a:cs typeface="Arial MT"/>
              </a:rPr>
              <a:t>Adresse</a:t>
            </a:r>
            <a:r>
              <a:rPr lang="fr-FR" sz="1200" spc="35" dirty="0">
                <a:solidFill>
                  <a:srgbClr val="3C728B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3C728B"/>
                </a:solidFill>
                <a:cs typeface="Arial MT"/>
              </a:rPr>
              <a:t>mail</a:t>
            </a:r>
            <a:r>
              <a:rPr lang="fr-FR" sz="1200" spc="-55" dirty="0">
                <a:solidFill>
                  <a:srgbClr val="3C728B"/>
                </a:solidFill>
                <a:cs typeface="Arial MT"/>
              </a:rPr>
              <a:t> </a:t>
            </a:r>
            <a:r>
              <a:rPr lang="fr-FR" sz="1200" spc="-25" dirty="0">
                <a:solidFill>
                  <a:srgbClr val="3C728B"/>
                </a:solidFill>
                <a:cs typeface="Arial MT"/>
              </a:rPr>
              <a:t>.....................................................................................................</a:t>
            </a:r>
            <a:endParaRPr lang="fr-FR" sz="1200" dirty="0">
              <a:solidFill>
                <a:srgbClr val="3C728B"/>
              </a:solidFill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r-FR" sz="1200" dirty="0">
              <a:cs typeface="Arial MT"/>
            </a:endParaRPr>
          </a:p>
          <a:p>
            <a:pPr marL="149860">
              <a:lnSpc>
                <a:spcPct val="100000"/>
              </a:lnSpc>
            </a:pPr>
            <a:r>
              <a:rPr lang="fr-FR" sz="1200" b="1" spc="-10" dirty="0">
                <a:solidFill>
                  <a:srgbClr val="5B5047"/>
                </a:solidFill>
                <a:cs typeface="Arial"/>
              </a:rPr>
              <a:t>Chèque</a:t>
            </a:r>
            <a:r>
              <a:rPr lang="fr-FR" sz="1200" b="1" spc="-45" dirty="0">
                <a:solidFill>
                  <a:srgbClr val="5B5047"/>
                </a:solidFill>
                <a:cs typeface="Arial"/>
              </a:rPr>
              <a:t> </a:t>
            </a:r>
            <a:r>
              <a:rPr lang="fr-FR" sz="1200" b="1" dirty="0">
                <a:solidFill>
                  <a:srgbClr val="5B5047"/>
                </a:solidFill>
                <a:cs typeface="Arial"/>
              </a:rPr>
              <a:t>à</a:t>
            </a:r>
            <a:r>
              <a:rPr lang="fr-FR" sz="1200" b="1" spc="-40" dirty="0">
                <a:solidFill>
                  <a:srgbClr val="5B5047"/>
                </a:solidFill>
                <a:cs typeface="Arial"/>
              </a:rPr>
              <a:t> </a:t>
            </a:r>
            <a:r>
              <a:rPr lang="fr-FR" sz="1200" b="1" dirty="0">
                <a:solidFill>
                  <a:srgbClr val="5B5047"/>
                </a:solidFill>
                <a:cs typeface="Arial"/>
              </a:rPr>
              <a:t>l’ordre</a:t>
            </a:r>
            <a:r>
              <a:rPr lang="fr-FR" sz="1200" b="1" spc="-40" dirty="0">
                <a:solidFill>
                  <a:srgbClr val="5B5047"/>
                </a:solidFill>
                <a:cs typeface="Arial"/>
              </a:rPr>
              <a:t> </a:t>
            </a:r>
            <a:r>
              <a:rPr lang="fr-FR" sz="1200" b="1" dirty="0">
                <a:solidFill>
                  <a:srgbClr val="5B5047"/>
                </a:solidFill>
                <a:cs typeface="Arial"/>
              </a:rPr>
              <a:t>de</a:t>
            </a:r>
            <a:r>
              <a:rPr lang="fr-FR" sz="1200" b="1" spc="-15" dirty="0">
                <a:solidFill>
                  <a:srgbClr val="5B5047"/>
                </a:solidFill>
                <a:cs typeface="Arial"/>
              </a:rPr>
              <a:t> </a:t>
            </a:r>
            <a:r>
              <a:rPr lang="fr-FR" sz="1200" spc="-10" dirty="0" err="1">
                <a:solidFill>
                  <a:srgbClr val="5B5047"/>
                </a:solidFill>
                <a:cs typeface="Arial MT"/>
              </a:rPr>
              <a:t>GynOccitania</a:t>
            </a:r>
            <a:endParaRPr lang="fr-FR" sz="1200" dirty="0">
              <a:solidFill>
                <a:srgbClr val="5B5047"/>
              </a:solidFill>
              <a:cs typeface="Arial MT"/>
            </a:endParaRPr>
          </a:p>
          <a:p>
            <a:pPr marL="149860" marR="372745">
              <a:lnSpc>
                <a:spcPct val="100000"/>
              </a:lnSpc>
            </a:pPr>
            <a:r>
              <a:rPr lang="fr-FR" sz="1200" b="1" spc="-100" dirty="0">
                <a:solidFill>
                  <a:srgbClr val="5B5047"/>
                </a:solidFill>
                <a:cs typeface="Arial"/>
              </a:rPr>
              <a:t>À</a:t>
            </a:r>
            <a:r>
              <a:rPr lang="fr-FR" sz="1200" b="1" spc="15" dirty="0">
                <a:solidFill>
                  <a:srgbClr val="5B5047"/>
                </a:solidFill>
                <a:cs typeface="Arial"/>
              </a:rPr>
              <a:t> </a:t>
            </a:r>
            <a:r>
              <a:rPr lang="fr-FR" sz="1200" b="1" spc="-30" dirty="0">
                <a:solidFill>
                  <a:srgbClr val="5B5047"/>
                </a:solidFill>
                <a:cs typeface="Arial"/>
              </a:rPr>
              <a:t>adresser</a:t>
            </a:r>
            <a:r>
              <a:rPr lang="fr-FR" sz="1200" b="1" spc="15" dirty="0">
                <a:solidFill>
                  <a:srgbClr val="5B5047"/>
                </a:solidFill>
                <a:cs typeface="Arial"/>
              </a:rPr>
              <a:t> </a:t>
            </a:r>
            <a:r>
              <a:rPr lang="fr-FR" sz="1200" b="1" dirty="0">
                <a:solidFill>
                  <a:srgbClr val="5B5047"/>
                </a:solidFill>
                <a:cs typeface="Arial"/>
              </a:rPr>
              <a:t>à</a:t>
            </a:r>
            <a:r>
              <a:rPr lang="fr-FR" sz="1200" b="1" spc="45" dirty="0">
                <a:solidFill>
                  <a:srgbClr val="5B5047"/>
                </a:solidFill>
                <a:cs typeface="Arial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</a:rPr>
              <a:t>Céline</a:t>
            </a:r>
            <a:r>
              <a:rPr lang="fr-FR" sz="1200" spc="50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</a:rPr>
              <a:t>Mercier,</a:t>
            </a:r>
            <a:r>
              <a:rPr lang="fr-FR" sz="1200" spc="45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</a:rPr>
              <a:t>Hôpital</a:t>
            </a:r>
            <a:r>
              <a:rPr lang="fr-FR" sz="1200" spc="45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</a:rPr>
              <a:t>des</a:t>
            </a:r>
            <a:r>
              <a:rPr lang="fr-FR" sz="1200" spc="50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</a:rPr>
              <a:t>enfants,</a:t>
            </a:r>
            <a:r>
              <a:rPr lang="fr-FR" sz="1200" spc="45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</a:rPr>
              <a:t>Bâtiment</a:t>
            </a:r>
            <a:r>
              <a:rPr lang="fr-FR" sz="1200" spc="45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spc="-10" dirty="0">
                <a:solidFill>
                  <a:srgbClr val="5B5047"/>
                </a:solidFill>
                <a:cs typeface="Arial MT"/>
              </a:rPr>
              <a:t>modulaire, </a:t>
            </a:r>
            <a:r>
              <a:rPr lang="fr-FR" sz="1200" dirty="0">
                <a:solidFill>
                  <a:srgbClr val="5B5047"/>
                </a:solidFill>
                <a:cs typeface="Arial MT"/>
              </a:rPr>
              <a:t>330</a:t>
            </a:r>
            <a:r>
              <a:rPr lang="fr-FR" sz="1200" spc="50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</a:rPr>
              <a:t>avenue</a:t>
            </a:r>
            <a:r>
              <a:rPr lang="fr-FR" sz="1200" spc="50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</a:rPr>
              <a:t>de</a:t>
            </a:r>
            <a:r>
              <a:rPr lang="fr-FR" sz="1200" spc="50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</a:rPr>
              <a:t>grande</a:t>
            </a:r>
            <a:r>
              <a:rPr lang="fr-FR" sz="1200" spc="50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spc="-10" dirty="0">
                <a:solidFill>
                  <a:srgbClr val="5B5047"/>
                </a:solidFill>
                <a:cs typeface="Arial MT"/>
              </a:rPr>
              <a:t>Bretagne</a:t>
            </a:r>
            <a:endParaRPr lang="fr-FR" sz="1200" dirty="0">
              <a:solidFill>
                <a:srgbClr val="5B5047"/>
              </a:solidFill>
              <a:cs typeface="Arial MT"/>
            </a:endParaRPr>
          </a:p>
          <a:p>
            <a:pPr marL="149860">
              <a:lnSpc>
                <a:spcPct val="100000"/>
              </a:lnSpc>
            </a:pPr>
            <a:r>
              <a:rPr lang="fr-FR" sz="1200" spc="-75" dirty="0">
                <a:solidFill>
                  <a:srgbClr val="5B5047"/>
                </a:solidFill>
                <a:cs typeface="Arial MT"/>
              </a:rPr>
              <a:t>TSA</a:t>
            </a:r>
            <a:r>
              <a:rPr lang="fr-FR" sz="1200" spc="45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</a:rPr>
              <a:t>70034</a:t>
            </a:r>
            <a:r>
              <a:rPr lang="fr-FR" sz="1200" spc="50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spc="150" dirty="0">
                <a:solidFill>
                  <a:srgbClr val="5B5047"/>
                </a:solidFill>
                <a:cs typeface="Arial MT"/>
              </a:rPr>
              <a:t>-</a:t>
            </a:r>
            <a:r>
              <a:rPr lang="fr-FR" sz="1200" spc="45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</a:rPr>
              <a:t>Toulouse</a:t>
            </a:r>
            <a:r>
              <a:rPr lang="fr-FR" sz="1200" spc="50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spc="-20" dirty="0">
                <a:solidFill>
                  <a:srgbClr val="5B5047"/>
                </a:solidFill>
                <a:cs typeface="Arial MT"/>
              </a:rPr>
              <a:t>Cedex</a:t>
            </a:r>
            <a:endParaRPr lang="fr-FR" sz="1200" dirty="0">
              <a:solidFill>
                <a:srgbClr val="5B5047"/>
              </a:solidFill>
              <a:cs typeface="Arial MT"/>
            </a:endParaRPr>
          </a:p>
          <a:p>
            <a:pPr marL="149860">
              <a:lnSpc>
                <a:spcPct val="100000"/>
              </a:lnSpc>
              <a:spcBef>
                <a:spcPts val="570"/>
              </a:spcBef>
            </a:pPr>
            <a:r>
              <a:rPr lang="fr-FR" sz="1200" b="1" spc="-20" dirty="0">
                <a:solidFill>
                  <a:srgbClr val="5B5047"/>
                </a:solidFill>
                <a:cs typeface="Arial"/>
              </a:rPr>
              <a:t>Tél.</a:t>
            </a:r>
            <a:r>
              <a:rPr lang="fr-FR" sz="1200" b="1" spc="40" dirty="0">
                <a:solidFill>
                  <a:srgbClr val="5B5047"/>
                </a:solidFill>
                <a:cs typeface="Arial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</a:rPr>
              <a:t>05</a:t>
            </a:r>
            <a:r>
              <a:rPr lang="fr-FR" sz="1200" spc="45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</a:rPr>
              <a:t>61</a:t>
            </a:r>
            <a:r>
              <a:rPr lang="fr-FR" sz="1200" spc="40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spc="-10" dirty="0">
                <a:solidFill>
                  <a:srgbClr val="5B5047"/>
                </a:solidFill>
                <a:cs typeface="Arial MT"/>
              </a:rPr>
              <a:t>77</a:t>
            </a:r>
            <a:r>
              <a:rPr lang="fr-FR" sz="1200" spc="45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</a:rPr>
              <a:t>61</a:t>
            </a:r>
            <a:r>
              <a:rPr lang="fr-FR" sz="1200" spc="40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</a:rPr>
              <a:t>58</a:t>
            </a:r>
            <a:r>
              <a:rPr lang="fr-FR" sz="1200" spc="45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spc="150" dirty="0">
                <a:solidFill>
                  <a:srgbClr val="5B5047"/>
                </a:solidFill>
                <a:cs typeface="Arial MT"/>
              </a:rPr>
              <a:t>-</a:t>
            </a:r>
            <a:r>
              <a:rPr lang="fr-FR" sz="1200" spc="40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merciermilesi.c@chu-</a:t>
            </a:r>
            <a:r>
              <a:rPr lang="fr-FR" sz="1200" spc="-10" dirty="0">
                <a:solidFill>
                  <a:srgbClr val="5B5047"/>
                </a:solidFill>
                <a:cs typeface="Arial M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toulouse.fr</a:t>
            </a:r>
            <a:endParaRPr lang="fr-FR" sz="1200" dirty="0">
              <a:solidFill>
                <a:srgbClr val="5B5047"/>
              </a:solidFill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r-FR" sz="1200" dirty="0">
              <a:cs typeface="Arial MT"/>
            </a:endParaRPr>
          </a:p>
          <a:p>
            <a:pPr marL="149860">
              <a:lnSpc>
                <a:spcPct val="100000"/>
              </a:lnSpc>
            </a:pPr>
            <a:r>
              <a:rPr lang="fr-FR" sz="1200" b="1" spc="-10" dirty="0">
                <a:solidFill>
                  <a:srgbClr val="DA7E32"/>
                </a:solidFill>
                <a:cs typeface="Arial"/>
              </a:rPr>
              <a:t>Renseignements</a:t>
            </a:r>
            <a:endParaRPr lang="fr-FR" sz="1200" dirty="0">
              <a:solidFill>
                <a:srgbClr val="DA7E32"/>
              </a:solidFill>
              <a:cs typeface="Arial"/>
            </a:endParaRPr>
          </a:p>
          <a:p>
            <a:pPr marL="149860">
              <a:lnSpc>
                <a:spcPct val="100000"/>
              </a:lnSpc>
            </a:pPr>
            <a:r>
              <a:rPr lang="fr-FR" sz="1200" dirty="0">
                <a:solidFill>
                  <a:srgbClr val="5B5047"/>
                </a:solidFill>
                <a:cs typeface="Arial MT"/>
              </a:rPr>
              <a:t>Dr</a:t>
            </a:r>
            <a:r>
              <a:rPr lang="fr-FR" sz="1200" spc="80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</a:rPr>
              <a:t>C.</a:t>
            </a:r>
            <a:r>
              <a:rPr lang="fr-FR" sz="1200" spc="85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dirty="0" err="1">
                <a:solidFill>
                  <a:srgbClr val="5B5047"/>
                </a:solidFill>
                <a:cs typeface="Arial MT"/>
              </a:rPr>
              <a:t>Pienkowski</a:t>
            </a:r>
            <a:r>
              <a:rPr lang="fr-FR" sz="1200" spc="85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spc="150" dirty="0">
                <a:solidFill>
                  <a:srgbClr val="5B5047"/>
                </a:solidFill>
                <a:cs typeface="Arial MT"/>
              </a:rPr>
              <a:t>-</a:t>
            </a:r>
            <a:r>
              <a:rPr lang="fr-FR" sz="1200" spc="80" dirty="0">
                <a:solidFill>
                  <a:srgbClr val="5B5047"/>
                </a:solidFill>
                <a:cs typeface="Arial MT"/>
              </a:rPr>
              <a:t> </a:t>
            </a:r>
            <a:r>
              <a:rPr lang="fr-FR" sz="1200" dirty="0">
                <a:solidFill>
                  <a:srgbClr val="5B5047"/>
                </a:solidFill>
                <a:cs typeface="Arial M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pienkowski.c@chu-</a:t>
            </a:r>
            <a:r>
              <a:rPr lang="fr-FR" sz="1200" spc="-10" dirty="0">
                <a:solidFill>
                  <a:srgbClr val="5B5047"/>
                </a:solidFill>
                <a:cs typeface="Arial M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toulouse.fr</a:t>
            </a:r>
            <a:endParaRPr lang="fr-FR" sz="1200" dirty="0">
              <a:solidFill>
                <a:srgbClr val="5B5047"/>
              </a:solidFill>
              <a:cs typeface="Arial MT"/>
            </a:endParaRPr>
          </a:p>
        </p:txBody>
      </p:sp>
      <p:sp>
        <p:nvSpPr>
          <p:cNvPr id="13" name="object 50">
            <a:extLst>
              <a:ext uri="{FF2B5EF4-FFF2-40B4-BE49-F238E27FC236}">
                <a16:creationId xmlns:a16="http://schemas.microsoft.com/office/drawing/2014/main" id="{35962EB3-8F4F-41DE-94C6-7D2AEB8213D1}"/>
              </a:ext>
            </a:extLst>
          </p:cNvPr>
          <p:cNvSpPr txBox="1"/>
          <p:nvPr/>
        </p:nvSpPr>
        <p:spPr>
          <a:xfrm>
            <a:off x="1911655" y="9056796"/>
            <a:ext cx="3617047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kern="0"/>
            </a:def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3C728B"/>
                </a:solidFill>
                <a:cs typeface="Arial MT"/>
              </a:rPr>
              <a:t>Avec</a:t>
            </a:r>
            <a:r>
              <a:rPr sz="1050" b="1" spc="35" dirty="0">
                <a:solidFill>
                  <a:srgbClr val="3C728B"/>
                </a:solidFill>
                <a:cs typeface="Arial MT"/>
              </a:rPr>
              <a:t> </a:t>
            </a:r>
            <a:r>
              <a:rPr sz="1050" b="1" dirty="0">
                <a:solidFill>
                  <a:srgbClr val="3C728B"/>
                </a:solidFill>
                <a:cs typeface="Arial MT"/>
              </a:rPr>
              <a:t>le</a:t>
            </a:r>
            <a:r>
              <a:rPr sz="1050" b="1" spc="35" dirty="0">
                <a:solidFill>
                  <a:srgbClr val="3C728B"/>
                </a:solidFill>
                <a:cs typeface="Arial MT"/>
              </a:rPr>
              <a:t> </a:t>
            </a:r>
            <a:r>
              <a:rPr sz="1050" b="1" dirty="0">
                <a:solidFill>
                  <a:srgbClr val="3C728B"/>
                </a:solidFill>
                <a:cs typeface="Arial MT"/>
              </a:rPr>
              <a:t>soutien</a:t>
            </a:r>
            <a:r>
              <a:rPr sz="1050" b="1" spc="35" dirty="0">
                <a:solidFill>
                  <a:srgbClr val="3C728B"/>
                </a:solidFill>
                <a:cs typeface="Arial MT"/>
              </a:rPr>
              <a:t> </a:t>
            </a:r>
            <a:r>
              <a:rPr sz="1050" b="1" dirty="0">
                <a:solidFill>
                  <a:srgbClr val="3C728B"/>
                </a:solidFill>
                <a:cs typeface="Arial MT"/>
              </a:rPr>
              <a:t>des</a:t>
            </a:r>
            <a:r>
              <a:rPr sz="1050" b="1" spc="35" dirty="0">
                <a:solidFill>
                  <a:srgbClr val="3C728B"/>
                </a:solidFill>
                <a:cs typeface="Arial MT"/>
              </a:rPr>
              <a:t> </a:t>
            </a:r>
            <a:r>
              <a:rPr sz="1050" b="1" dirty="0">
                <a:solidFill>
                  <a:srgbClr val="3C728B"/>
                </a:solidFill>
                <a:cs typeface="Arial MT"/>
              </a:rPr>
              <a:t>laboratoires</a:t>
            </a:r>
            <a:r>
              <a:rPr sz="1050" b="1" spc="40" dirty="0">
                <a:solidFill>
                  <a:srgbClr val="3C728B"/>
                </a:solidFill>
                <a:cs typeface="Arial MT"/>
              </a:rPr>
              <a:t> </a:t>
            </a:r>
            <a:r>
              <a:rPr sz="1050" b="1" dirty="0">
                <a:solidFill>
                  <a:srgbClr val="3C728B"/>
                </a:solidFill>
                <a:cs typeface="Arial MT"/>
              </a:rPr>
              <a:t>de</a:t>
            </a:r>
            <a:r>
              <a:rPr sz="1050" b="1" spc="35" dirty="0">
                <a:solidFill>
                  <a:srgbClr val="3C728B"/>
                </a:solidFill>
                <a:cs typeface="Arial MT"/>
              </a:rPr>
              <a:t> </a:t>
            </a:r>
            <a:r>
              <a:rPr sz="1050" b="1" dirty="0">
                <a:solidFill>
                  <a:srgbClr val="3C728B"/>
                </a:solidFill>
                <a:cs typeface="Arial MT"/>
              </a:rPr>
              <a:t>l’Industrie</a:t>
            </a:r>
            <a:r>
              <a:rPr sz="1050" b="1" spc="35" dirty="0">
                <a:solidFill>
                  <a:srgbClr val="3C728B"/>
                </a:solidFill>
                <a:cs typeface="Arial MT"/>
              </a:rPr>
              <a:t> </a:t>
            </a:r>
            <a:r>
              <a:rPr sz="1050" b="1" spc="-10" dirty="0">
                <a:solidFill>
                  <a:srgbClr val="3C728B"/>
                </a:solidFill>
                <a:cs typeface="Arial MT"/>
              </a:rPr>
              <a:t>pharmaceutique</a:t>
            </a:r>
            <a:endParaRPr sz="1050" b="1" dirty="0">
              <a:solidFill>
                <a:srgbClr val="3C728B"/>
              </a:solidFill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36973278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1268</TotalTime>
  <Words>126</Words>
  <Application>Microsoft Office PowerPoint</Application>
  <PresentationFormat>Affichage à l'écran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Arial MT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catherine Pienkowski</dc:creator>
  <cp:lastModifiedBy>MERCIER MILESI Celine</cp:lastModifiedBy>
  <cp:revision>57</cp:revision>
  <cp:lastPrinted>2024-05-02T13:06:17Z</cp:lastPrinted>
  <dcterms:created xsi:type="dcterms:W3CDTF">2024-04-22T16:52:04Z</dcterms:created>
  <dcterms:modified xsi:type="dcterms:W3CDTF">2026-04-24T09:14:09Z</dcterms:modified>
</cp:coreProperties>
</file>